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7" r:id="rId5"/>
    <p:sldId id="298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n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5FE0-7639-40C5-81F3-3A88B68E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A340F8-EDA2-4E80-991F-C34F9E8696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6B975-910D-424F-A23F-B1E9EA748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9677ED-D991-4764-B74A-C09B6BAD11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665C8A-EBC2-2149-8BD1-D484F406FA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350" y="6035793"/>
            <a:ext cx="1667980" cy="83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4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0ED89-DB4A-4CA5-8C44-6A8CB8B8F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735" y="961465"/>
            <a:ext cx="5762065" cy="52425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F269B-501C-4E35-A02A-9569FB690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961464"/>
            <a:ext cx="5762065" cy="52425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6C28C-8640-44E0-BB34-3175D311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A32FE-A850-4643-81B3-48353FE3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E24B4E-6F25-412F-954D-E96F1756B2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A628AD-81D3-5B43-817D-FDD0E48F8D8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567009" y="6608761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57D1915-C412-2E4C-9B09-A342E4003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7350" y="0"/>
            <a:ext cx="10414747" cy="93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DB6509-EAA5-451D-9F1F-C3C5534107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081" y="-188253"/>
            <a:ext cx="1895089" cy="122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1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0678D-16E6-4E43-9F28-185BB44E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C72D1-9093-4630-A1A8-0D050F2A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B74132-46BC-4BD3-8556-1F2E252227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14B593A-834D-7045-831A-7DCDBCF53EB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567009" y="6608761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C0C1F24-9614-5441-8EAF-CB4AADA8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253" y="0"/>
            <a:ext cx="10414747" cy="93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F0A2B0-F793-46ED-A0B4-2B3147353B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081" y="-188253"/>
            <a:ext cx="1895089" cy="122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05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9091539-CBCD-49EF-B647-9A1DBF3AABE3}"/>
              </a:ext>
            </a:extLst>
          </p:cNvPr>
          <p:cNvSpPr/>
          <p:nvPr userDrawn="1"/>
        </p:nvSpPr>
        <p:spPr>
          <a:xfrm>
            <a:off x="136478" y="168275"/>
            <a:ext cx="5973439" cy="6553200"/>
          </a:xfrm>
          <a:prstGeom prst="rect">
            <a:avLst/>
          </a:prstGeom>
          <a:solidFill>
            <a:srgbClr val="004F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2A3F864-EC17-425B-9B57-23718E01D8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95" y="2366167"/>
            <a:ext cx="518360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</a:t>
            </a:r>
            <a:endParaRPr lang="en-CH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D3D105-CF1F-F64B-884C-055AC55A0FF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567009" y="6608761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272DFED-4CEB-6F46-8CFF-77421325E2A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0288" y="168275"/>
            <a:ext cx="5911850" cy="6553200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Insert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986840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2D482-16AB-45B9-8F32-649B50522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7620"/>
            <a:ext cx="3932237" cy="12297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473FF-9396-41D9-A7BB-66B6455D6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DFBDD-F40C-4F16-95AE-354BDD700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8EE19-3888-4DCB-9861-ED9B6B6C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71F6F-C454-4521-927C-A0992BD36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5863ED-AB4E-4153-9E85-2D8CF9CF7D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C04A96E-052C-0349-8520-2286A307D1D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567009" y="6608761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6820FA-642C-4462-8AC9-177FB2EF2AE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081" y="-188253"/>
            <a:ext cx="1895089" cy="122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68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63BA-4718-445E-95E7-B6AE6EDD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7620"/>
            <a:ext cx="3932237" cy="122977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86ACC-EC53-40F0-811B-441A09BE6E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EA615-9C9D-4521-B487-8F48283E1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98C1F-F9F8-460D-9BC0-AFA00524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39246-FAC9-4263-BC73-E7131DCB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4F6C5D-66F4-4430-9B12-E39885C704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230CC55-7E22-CC46-B6D9-FAFAC1E6BD3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567009" y="6608761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08A4DB-ACD4-44F5-B333-4CDB226F23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081" y="-188253"/>
            <a:ext cx="1895089" cy="122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35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4E2F2-AA30-48AD-8A7F-4BEA14C3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9D2CE-E549-47D2-A9E1-B58133019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E5B37-8BFE-44F8-AC1D-A66C93E4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D3CCD-280A-4E17-8059-20A041E8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21C206-AED2-4E60-BFC5-C2A93C13DA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B294622-630A-6340-9C10-7B8759A530D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567009" y="6608761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7F8B0A-9EC7-44CC-BC97-CFD461A28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081" y="-188253"/>
            <a:ext cx="1895089" cy="122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377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1D0398-9D45-4F29-89FB-8CF7D0D5D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7C798-BDF6-4842-9094-072118853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C5C8D-AAFB-4091-B473-1769BBC01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59378" y="1994662"/>
            <a:ext cx="4114800" cy="365125"/>
          </a:xfrm>
        </p:spPr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E93C2-465F-4809-9ACE-12838F40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-1127333" y="5184013"/>
            <a:ext cx="2743200" cy="365125"/>
          </a:xfrm>
        </p:spPr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4E56EC-20BA-4A8E-BCBB-2E5F0CC8D4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738025" y="1118610"/>
            <a:ext cx="2694835" cy="45761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1D2A80A-694D-3446-9FC9-3571AF84E122}"/>
              </a:ext>
            </a:extLst>
          </p:cNvPr>
          <p:cNvSpPr txBox="1">
            <a:spLocks/>
          </p:cNvSpPr>
          <p:nvPr userDrawn="1"/>
        </p:nvSpPr>
        <p:spPr bwMode="gray">
          <a:xfrm rot="5400000">
            <a:off x="-1417384" y="3560164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22B079-1F76-4B2A-A2E2-4257C7F709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829120" y="332654"/>
            <a:ext cx="1895089" cy="122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6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n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F1643-73DF-4A32-A404-20080A36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ABC4A-4D35-475D-A9D3-0403AD02A9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FFA07-63F1-4C75-B86A-F23F39E7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7D4AD0-420D-4FCA-94AF-F347A31616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4B8145-9793-F142-AC83-89F4F54613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350" y="6035793"/>
            <a:ext cx="1667980" cy="83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5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E15307-83A4-49DD-A7BB-E8746F9D5C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3647" y="-472078"/>
            <a:ext cx="12328478" cy="733007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28CDCBA-DE8D-42CF-B830-B97362954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764" y="2220125"/>
            <a:ext cx="31813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048FA-0AD1-46A8-BB1D-C170FDFF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875FB9-389C-456D-B920-6A5247F87C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50" y="0"/>
            <a:ext cx="4696978" cy="3048006"/>
          </a:xfrm>
          <a:prstGeom prst="rect">
            <a:avLst/>
          </a:prstGeom>
        </p:spPr>
      </p:pic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FB8D4112-FE40-439F-A2D5-D8C30C74AF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9144" y="5593394"/>
            <a:ext cx="4846320" cy="64008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Day | Month | Year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1493E7-9AF2-4B6B-864C-8F68A3E864F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350" y="6035793"/>
            <a:ext cx="1667980" cy="83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6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0C9076-BAEF-465D-A4B0-8EAA10FA97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-8424"/>
            <a:ext cx="12192000" cy="686642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28CDCBA-DE8D-42CF-B830-B97362954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850" y="2085767"/>
            <a:ext cx="31813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048FA-0AD1-46A8-BB1D-C170FDFF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875FB9-389C-456D-B920-6A5247F87C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850" y="-134358"/>
            <a:ext cx="4696978" cy="3048006"/>
          </a:xfrm>
          <a:prstGeom prst="rect">
            <a:avLst/>
          </a:prstGeom>
        </p:spPr>
      </p:pic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FB8D4112-FE40-439F-A2D5-D8C30C74AF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9144" y="5593394"/>
            <a:ext cx="4846320" cy="64008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Day | Month | Year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1493E7-9AF2-4B6B-864C-8F68A3E864F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350" y="6035793"/>
            <a:ext cx="1667980" cy="83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78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Agenda /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8CDCBA-DE8D-42CF-B830-B97362954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190" y="2996954"/>
            <a:ext cx="31813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048FA-0AD1-46A8-BB1D-C170FDFF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875FB9-389C-456D-B920-6A5247F87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900" y="1337766"/>
            <a:ext cx="3704200" cy="24037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1493E7-9AF2-4B6B-864C-8F68A3E864F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350" y="6035793"/>
            <a:ext cx="1667980" cy="83283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00FD117-39BF-4C9F-A57C-9955C1AE51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8170" y="0"/>
            <a:ext cx="610383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192814-735E-4030-9D84-700E7A1E3D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87B89CB-D48E-4DF6-9F82-2BECE661AF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2918" y="6065361"/>
            <a:ext cx="1667980" cy="83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2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Agenda /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EDFBD46-4FD0-4C3B-A7A2-9A9B7733BD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1813" y="34243"/>
            <a:ext cx="2298165" cy="14913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80C1A8-F28A-E545-B7D6-740961E826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84FF035-D711-2347-90B5-B98C898ED62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5998" y="0"/>
            <a:ext cx="6096002" cy="6857999"/>
          </a:xfrm>
          <a:solidFill>
            <a:srgbClr val="024E7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Your Picture Here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A7C45A5E-03A4-AA4B-A1A4-B7FCB739A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190" y="2996954"/>
            <a:ext cx="31813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H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42DDEA3-1C4F-414D-89BD-E3A6563A2C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900" y="1337766"/>
            <a:ext cx="3704200" cy="24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6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l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8CDCBA-DE8D-42CF-B830-B97362954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750" y="3011699"/>
            <a:ext cx="31813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048FA-0AD1-46A8-BB1D-C170FDFF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875FB9-389C-456D-B920-6A5247F87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90119"/>
            <a:ext cx="3704200" cy="2403763"/>
          </a:xfrm>
          <a:prstGeom prst="rect">
            <a:avLst/>
          </a:prstGeom>
        </p:spPr>
      </p:pic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FB8D4112-FE40-439F-A2D5-D8C30C74AF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4027" y="5506859"/>
            <a:ext cx="4846320" cy="64008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Day | Month | Year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1493E7-9AF2-4B6B-864C-8F68A3E864F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350" y="6035793"/>
            <a:ext cx="1667980" cy="8328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3540E2E-552D-491F-BE8E-474210A0D1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6BB071C-D356-B640-B832-81DA247A04CF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567009" y="6608761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180968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2EEEA-A4DE-4727-985E-DEDC8CA6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569" y="-13648"/>
            <a:ext cx="10414747" cy="93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496E-1635-49B7-9452-5449AF0DE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88" y="1014230"/>
            <a:ext cx="11918577" cy="51369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7686E-4715-490C-8865-082F121AC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BA7DB-4526-4673-B932-2DC5B89F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B241EE-45FA-4686-90C9-D3A079566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081" y="-188253"/>
            <a:ext cx="1895089" cy="12297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CC5F35-07B3-40D2-A066-62FCEEAD6C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6F33E39-BF18-BC47-A060-4906FDE54DB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567009" y="6608761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17021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019E-BBE0-4F06-9387-FF9935889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2F836-0FD3-4767-A664-2F8A7713B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177DD-9329-48F5-8CA4-174DE784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A1F69-C6A3-4611-9095-C8DDF027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E56DD8-DECA-47B8-85C2-5519347C9D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704" y="6203984"/>
            <a:ext cx="2694835" cy="45761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5B211A-6F4B-E244-9610-37BDDABE550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567009" y="6608761"/>
            <a:ext cx="3057981" cy="292101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2CA2C7-4EDD-4D34-95C5-129753265B9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081" y="-188253"/>
            <a:ext cx="1895089" cy="122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0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BF08ED3-917A-475D-B7F7-D0F43FAEA88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12405263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21" imgW="395" imgH="396" progId="TCLayout.ActiveDocument.1">
                  <p:embed/>
                </p:oleObj>
              </mc:Choice>
              <mc:Fallback>
                <p:oleObj name="think-cell Slide" r:id="rId21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8945E55-5CC1-4CE1-975E-86F13E0AD597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39ADF-1D32-49C4-B198-66A6977E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921E9-A571-456B-811B-D60BA7FDD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2DE48-2FC7-4BF6-A0A6-100671195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5CE93-A37E-427E-A406-3D905EFF1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27B8-3753-4DB1-9D6B-A6CF29ACBAE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3204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8A1DE3B-D33A-4F66-8515-4557BA506C9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46783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DD69BCF-D3D1-4E67-BEA8-16B56B0D2CE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44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CC3C61E1-A5F5-40F1-A7F4-238C5644075A}"/>
              </a:ext>
            </a:extLst>
          </p:cNvPr>
          <p:cNvGrpSpPr/>
          <p:nvPr/>
        </p:nvGrpSpPr>
        <p:grpSpPr>
          <a:xfrm>
            <a:off x="571501" y="2210547"/>
            <a:ext cx="10281558" cy="2834636"/>
            <a:chOff x="1083829" y="2210547"/>
            <a:chExt cx="9769229" cy="2998235"/>
          </a:xfrm>
        </p:grpSpPr>
        <p:cxnSp>
          <p:nvCxnSpPr>
            <p:cNvPr id="6" name="Connecteur droit avec flèche 2048">
              <a:extLst>
                <a:ext uri="{FF2B5EF4-FFF2-40B4-BE49-F238E27FC236}">
                  <a16:creationId xmlns:a16="http://schemas.microsoft.com/office/drawing/2014/main" id="{F9A76FA2-22C0-4F3F-B71A-801E6B64A4A9}"/>
                </a:ext>
              </a:extLst>
            </p:cNvPr>
            <p:cNvCxnSpPr>
              <a:cxnSpLocks/>
            </p:cNvCxnSpPr>
            <p:nvPr/>
          </p:nvCxnSpPr>
          <p:spPr>
            <a:xfrm>
              <a:off x="1273629" y="2498547"/>
              <a:ext cx="9579429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prstDash val="dash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er 9">
              <a:extLst>
                <a:ext uri="{FF2B5EF4-FFF2-40B4-BE49-F238E27FC236}">
                  <a16:creationId xmlns:a16="http://schemas.microsoft.com/office/drawing/2014/main" id="{6472AF9E-8DA1-44F4-BD21-23467D98482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518979" y="2227558"/>
              <a:ext cx="645717" cy="541979"/>
              <a:chOff x="313090" y="2811390"/>
              <a:chExt cx="1930077" cy="1619999"/>
            </a:xfrm>
          </p:grpSpPr>
          <p:sp>
            <p:nvSpPr>
              <p:cNvPr id="8" name="Rectangle à coins arrondis 14">
                <a:extLst>
                  <a:ext uri="{FF2B5EF4-FFF2-40B4-BE49-F238E27FC236}">
                    <a16:creationId xmlns:a16="http://schemas.microsoft.com/office/drawing/2014/main" id="{DD6DB925-623A-4B6C-978D-7208F67774C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468129" y="2811390"/>
                <a:ext cx="1619999" cy="1619999"/>
              </a:xfrm>
              <a:prstGeom prst="roundRect">
                <a:avLst>
                  <a:gd name="adj" fmla="val 11667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CA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920C8BDB-177D-4589-8FCD-592756F90FEE}"/>
                  </a:ext>
                </a:extLst>
              </p:cNvPr>
              <p:cNvSpPr txBox="1"/>
              <p:nvPr/>
            </p:nvSpPr>
            <p:spPr>
              <a:xfrm>
                <a:off x="313090" y="2890830"/>
                <a:ext cx="1930077" cy="1461116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ctr">
                <a:normAutofit fontScale="92500"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A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2</a:t>
                </a:r>
                <a:endParaRPr kumimoji="0" lang="fr-CA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e 13">
              <a:extLst>
                <a:ext uri="{FF2B5EF4-FFF2-40B4-BE49-F238E27FC236}">
                  <a16:creationId xmlns:a16="http://schemas.microsoft.com/office/drawing/2014/main" id="{8837E182-B8B8-46F0-BCF1-5D5A895EDA61}"/>
                </a:ext>
              </a:extLst>
            </p:cNvPr>
            <p:cNvGrpSpPr/>
            <p:nvPr/>
          </p:nvGrpSpPr>
          <p:grpSpPr>
            <a:xfrm>
              <a:off x="5552961" y="2212748"/>
              <a:ext cx="645717" cy="571598"/>
              <a:chOff x="2728787" y="2789466"/>
              <a:chExt cx="645717" cy="571598"/>
            </a:xfrm>
          </p:grpSpPr>
          <p:sp>
            <p:nvSpPr>
              <p:cNvPr id="12" name="Rectangle à coins arrondis 23">
                <a:extLst>
                  <a:ext uri="{FF2B5EF4-FFF2-40B4-BE49-F238E27FC236}">
                    <a16:creationId xmlns:a16="http://schemas.microsoft.com/office/drawing/2014/main" id="{597CE29E-E68B-4795-9B90-AB0E3075813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2765846" y="2789466"/>
                <a:ext cx="571598" cy="571598"/>
              </a:xfrm>
              <a:prstGeom prst="roundRect">
                <a:avLst>
                  <a:gd name="adj" fmla="val 11667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CA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ZoneTexte 16">
                <a:extLst>
                  <a:ext uri="{FF2B5EF4-FFF2-40B4-BE49-F238E27FC236}">
                    <a16:creationId xmlns:a16="http://schemas.microsoft.com/office/drawing/2014/main" id="{2E12355C-3E96-4B6A-BE85-BC54A123263E}"/>
                  </a:ext>
                </a:extLst>
              </p:cNvPr>
              <p:cNvSpPr txBox="1"/>
              <p:nvPr/>
            </p:nvSpPr>
            <p:spPr>
              <a:xfrm>
                <a:off x="2728787" y="2830853"/>
                <a:ext cx="645717" cy="48882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ctr">
                <a:normAutofit fontScale="92500"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A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3</a:t>
                </a:r>
                <a:endParaRPr kumimoji="0" lang="fr-CA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roupe 15">
              <a:extLst>
                <a:ext uri="{FF2B5EF4-FFF2-40B4-BE49-F238E27FC236}">
                  <a16:creationId xmlns:a16="http://schemas.microsoft.com/office/drawing/2014/main" id="{1F802638-3FBF-4674-A7BC-6C0646CC0F9A}"/>
                </a:ext>
              </a:extLst>
            </p:cNvPr>
            <p:cNvGrpSpPr/>
            <p:nvPr/>
          </p:nvGrpSpPr>
          <p:grpSpPr>
            <a:xfrm>
              <a:off x="7586943" y="2210547"/>
              <a:ext cx="645717" cy="576000"/>
              <a:chOff x="5718538" y="2787265"/>
              <a:chExt cx="645717" cy="576000"/>
            </a:xfrm>
          </p:grpSpPr>
          <p:sp>
            <p:nvSpPr>
              <p:cNvPr id="15" name="Rectangle à coins arrondis 24">
                <a:extLst>
                  <a:ext uri="{FF2B5EF4-FFF2-40B4-BE49-F238E27FC236}">
                    <a16:creationId xmlns:a16="http://schemas.microsoft.com/office/drawing/2014/main" id="{B9AA72B4-79D0-40E3-BB09-65050DEC524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5753396" y="2787265"/>
                <a:ext cx="576000" cy="576000"/>
              </a:xfrm>
              <a:prstGeom prst="roundRect">
                <a:avLst>
                  <a:gd name="adj" fmla="val 1166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CA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ZoneTexte 18">
                <a:extLst>
                  <a:ext uri="{FF2B5EF4-FFF2-40B4-BE49-F238E27FC236}">
                    <a16:creationId xmlns:a16="http://schemas.microsoft.com/office/drawing/2014/main" id="{AE1DDC9A-7F7E-416A-9114-8A76198F6076}"/>
                  </a:ext>
                </a:extLst>
              </p:cNvPr>
              <p:cNvSpPr txBox="1"/>
              <p:nvPr/>
            </p:nvSpPr>
            <p:spPr>
              <a:xfrm>
                <a:off x="5718538" y="2830853"/>
                <a:ext cx="645717" cy="48882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ctr">
                <a:normAutofit fontScale="92500"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A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4</a:t>
                </a:r>
                <a:endParaRPr kumimoji="0" lang="fr-CA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C84451D-5343-4DC8-9CF4-1BB9816C903F}"/>
                </a:ext>
              </a:extLst>
            </p:cNvPr>
            <p:cNvSpPr/>
            <p:nvPr/>
          </p:nvSpPr>
          <p:spPr>
            <a:xfrm>
              <a:off x="4846772" y="2962558"/>
              <a:ext cx="2088388" cy="22462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«Бихевиоризм или наука о поведении и менопауза»</a:t>
              </a:r>
              <a:r>
                <a:rPr lang="en-US" sz="1600" dirty="0">
                  <a:solidFill>
                    <a:prstClr val="black"/>
                  </a:solidFill>
                  <a:latin typeface="Georgia" panose="02040502050405020303" pitchFamily="18" charset="0"/>
                </a:rPr>
                <a:t> </a:t>
              </a:r>
              <a:endParaRPr lang="ru-RU" sz="1600" dirty="0">
                <a:solidFill>
                  <a:prstClr val="black"/>
                </a:solidFill>
                <a:latin typeface="Georgia" panose="02040502050405020303" pitchFamily="18" charset="0"/>
              </a:endParaRPr>
            </a:p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Проф. Джон </a:t>
              </a:r>
              <a:r>
                <a:rPr kumimoji="0" lang="ru-R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Вейнман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dirty="0">
                  <a:solidFill>
                    <a:prstClr val="black"/>
                  </a:solidFill>
                  <a:latin typeface="Georgia" panose="02040502050405020303" pitchFamily="18" charset="0"/>
                </a:rPr>
                <a:t>Королевский колледж Лондона </a:t>
              </a:r>
              <a:endPara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endParaRPr>
            </a:p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600" dirty="0">
                  <a:solidFill>
                    <a:prstClr val="black"/>
                  </a:solidFill>
                  <a:latin typeface="Georgia" panose="02040502050405020303" pitchFamily="18" charset="0"/>
                </a:rPr>
                <a:t>4</a:t>
              </a: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5 min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5DB4E49-C042-42EB-95B2-D29FB14F0E87}"/>
                </a:ext>
              </a:extLst>
            </p:cNvPr>
            <p:cNvSpPr/>
            <p:nvPr/>
          </p:nvSpPr>
          <p:spPr>
            <a:xfrm>
              <a:off x="9218984" y="2954962"/>
              <a:ext cx="1634074" cy="11510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Заключение</a:t>
              </a:r>
            </a:p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dirty="0">
                  <a:solidFill>
                    <a:prstClr val="black"/>
                  </a:solidFill>
                  <a:latin typeface="Georgia" panose="02040502050405020303" pitchFamily="18" charset="0"/>
                </a:rPr>
                <a:t>Королева Мария </a:t>
              </a:r>
              <a:endPara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endParaRPr>
            </a:p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600" dirty="0">
                  <a:solidFill>
                    <a:prstClr val="black"/>
                  </a:solidFill>
                  <a:latin typeface="Georgia" panose="02040502050405020303" pitchFamily="18" charset="0"/>
                </a:rPr>
                <a:t>5</a:t>
              </a: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 </a:t>
              </a:r>
              <a:r>
                <a:rPr lang="ru-RU" sz="1600" dirty="0">
                  <a:solidFill>
                    <a:prstClr val="black"/>
                  </a:solidFill>
                  <a:latin typeface="Georgia" panose="02040502050405020303" pitchFamily="18" charset="0"/>
                </a:rPr>
                <a:t>мин</a:t>
              </a:r>
              <a:endPara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endParaRPr>
            </a:p>
          </p:txBody>
        </p:sp>
        <p:grpSp>
          <p:nvGrpSpPr>
            <p:cNvPr id="23" name="Grouper 9">
              <a:extLst>
                <a:ext uri="{FF2B5EF4-FFF2-40B4-BE49-F238E27FC236}">
                  <a16:creationId xmlns:a16="http://schemas.microsoft.com/office/drawing/2014/main" id="{1BBFDFE7-57CD-429B-AB7C-2F42E643A5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484997" y="2227558"/>
              <a:ext cx="645717" cy="541979"/>
              <a:chOff x="313090" y="2811390"/>
              <a:chExt cx="1930077" cy="1619999"/>
            </a:xfrm>
          </p:grpSpPr>
          <p:sp>
            <p:nvSpPr>
              <p:cNvPr id="24" name="Rectangle à coins arrondis 14">
                <a:extLst>
                  <a:ext uri="{FF2B5EF4-FFF2-40B4-BE49-F238E27FC236}">
                    <a16:creationId xmlns:a16="http://schemas.microsoft.com/office/drawing/2014/main" id="{E3792113-73CC-46C4-8CBB-956B0059050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468129" y="2811390"/>
                <a:ext cx="1619999" cy="1619999"/>
              </a:xfrm>
              <a:prstGeom prst="roundRect">
                <a:avLst>
                  <a:gd name="adj" fmla="val 11667"/>
                </a:avLst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CA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E8BA7C23-DABA-4CD3-B300-1B2F6C6E6839}"/>
                  </a:ext>
                </a:extLst>
              </p:cNvPr>
              <p:cNvSpPr txBox="1"/>
              <p:nvPr/>
            </p:nvSpPr>
            <p:spPr>
              <a:xfrm>
                <a:off x="313090" y="2890830"/>
                <a:ext cx="1930077" cy="1461116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ctr">
                <a:normAutofit fontScale="92500"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A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1</a:t>
                </a:r>
                <a:endParaRPr kumimoji="0" lang="fr-CA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9" name="Groupe 15">
              <a:extLst>
                <a:ext uri="{FF2B5EF4-FFF2-40B4-BE49-F238E27FC236}">
                  <a16:creationId xmlns:a16="http://schemas.microsoft.com/office/drawing/2014/main" id="{E7B1F2F1-90F5-41A2-8D74-AB2B2309521A}"/>
                </a:ext>
              </a:extLst>
            </p:cNvPr>
            <p:cNvGrpSpPr/>
            <p:nvPr/>
          </p:nvGrpSpPr>
          <p:grpSpPr>
            <a:xfrm>
              <a:off x="9620923" y="2210547"/>
              <a:ext cx="645717" cy="576000"/>
              <a:chOff x="5718538" y="2787265"/>
              <a:chExt cx="645717" cy="576000"/>
            </a:xfrm>
          </p:grpSpPr>
          <p:sp>
            <p:nvSpPr>
              <p:cNvPr id="30" name="Rectangle à coins arrondis 24">
                <a:extLst>
                  <a:ext uri="{FF2B5EF4-FFF2-40B4-BE49-F238E27FC236}">
                    <a16:creationId xmlns:a16="http://schemas.microsoft.com/office/drawing/2014/main" id="{6C6C1784-0E91-42C2-8045-5F18375FEEC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5753396" y="2787265"/>
                <a:ext cx="576000" cy="576000"/>
              </a:xfrm>
              <a:prstGeom prst="roundRect">
                <a:avLst>
                  <a:gd name="adj" fmla="val 11667"/>
                </a:avLst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CA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1" name="ZoneTexte 18">
                <a:extLst>
                  <a:ext uri="{FF2B5EF4-FFF2-40B4-BE49-F238E27FC236}">
                    <a16:creationId xmlns:a16="http://schemas.microsoft.com/office/drawing/2014/main" id="{2138D02A-000A-4540-8D39-731F3D76A2CC}"/>
                  </a:ext>
                </a:extLst>
              </p:cNvPr>
              <p:cNvSpPr txBox="1"/>
              <p:nvPr/>
            </p:nvSpPr>
            <p:spPr>
              <a:xfrm>
                <a:off x="5718538" y="2830853"/>
                <a:ext cx="645717" cy="48882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ctr">
                <a:normAutofit fontScale="92500"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A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5</a:t>
                </a:r>
                <a:endParaRPr kumimoji="0" lang="fr-CA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A567C89-5BA6-4AD3-9742-FC6C87406FD0}"/>
                </a:ext>
              </a:extLst>
            </p:cNvPr>
            <p:cNvSpPr/>
            <p:nvPr/>
          </p:nvSpPr>
          <p:spPr>
            <a:xfrm>
              <a:off x="1083829" y="2975975"/>
              <a:ext cx="1630796" cy="13726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Представление мастер-класса</a:t>
              </a:r>
            </a:p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dirty="0">
                  <a:solidFill>
                    <a:prstClr val="black"/>
                  </a:solidFill>
                  <a:latin typeface="Georgia" panose="02040502050405020303" pitchFamily="18" charset="0"/>
                </a:rPr>
                <a:t>Королева Мария 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5 min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9428A0C-0AFA-4649-B0AB-207BAC6FACC2}"/>
                </a:ext>
              </a:extLst>
            </p:cNvPr>
            <p:cNvSpPr/>
            <p:nvPr/>
          </p:nvSpPr>
          <p:spPr>
            <a:xfrm>
              <a:off x="2966851" y="2957486"/>
              <a:ext cx="1729644" cy="2063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dirty="0">
                  <a:solidFill>
                    <a:prstClr val="black"/>
                  </a:solidFill>
                  <a:latin typeface="Georgia" panose="02040502050405020303" pitchFamily="18" charset="0"/>
                </a:rPr>
                <a:t>Введение в проблему менопаузы – выступления российских экспертов </a:t>
              </a: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(5 </a:t>
              </a:r>
              <a:r>
                <a:rPr lang="ru-RU" sz="1600" dirty="0">
                  <a:solidFill>
                    <a:prstClr val="black"/>
                  </a:solidFill>
                  <a:latin typeface="Georgia" panose="02040502050405020303" pitchFamily="18" charset="0"/>
                </a:rPr>
                <a:t>мин каждый</a:t>
              </a: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)</a:t>
              </a:r>
            </a:p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25 min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8EF2C2AF-DFDF-4E35-A9FF-2FE9B5321121}"/>
              </a:ext>
            </a:extLst>
          </p:cNvPr>
          <p:cNvSpPr txBox="1"/>
          <p:nvPr/>
        </p:nvSpPr>
        <p:spPr>
          <a:xfrm>
            <a:off x="548321" y="5573473"/>
            <a:ext cx="5172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Дата: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20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октября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Время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: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16:00-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17:45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,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время московское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1A8A6D9-B157-4448-A6BB-C6F59DD08B05}"/>
              </a:ext>
            </a:extLst>
          </p:cNvPr>
          <p:cNvSpPr/>
          <p:nvPr/>
        </p:nvSpPr>
        <p:spPr>
          <a:xfrm>
            <a:off x="7138883" y="2954962"/>
            <a:ext cx="1634073" cy="84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Сессия ответов и вопросов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>
                <a:solidFill>
                  <a:prstClr val="black"/>
                </a:solidFill>
                <a:latin typeface="Georgia" panose="02040502050405020303" pitchFamily="18" charset="0"/>
              </a:rPr>
              <a:t>25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</a:rPr>
              <a:t>мин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AAEFE31B-353B-4C0F-8B3F-77148E1D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330" y="167557"/>
            <a:ext cx="9970846" cy="939148"/>
          </a:xfrm>
        </p:spPr>
        <p:txBody>
          <a:bodyPr>
            <a:noAutofit/>
          </a:bodyPr>
          <a:lstStyle/>
          <a:p>
            <a:r>
              <a:rPr lang="ru-RU" sz="2400" b="1" dirty="0"/>
              <a:t>Вебинар «Почему важна приверженность терапии в период менопаузы или почему рациональные люди делают иррациональный выбор»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BAC329B-A32E-4CF7-8A1F-73D53BAD9245}"/>
              </a:ext>
            </a:extLst>
          </p:cNvPr>
          <p:cNvSpPr/>
          <p:nvPr/>
        </p:nvSpPr>
        <p:spPr>
          <a:xfrm>
            <a:off x="868238" y="1258461"/>
            <a:ext cx="930519" cy="7656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16:00-16:05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1224B99-35AC-4B9B-AE51-F12B852FF900}"/>
              </a:ext>
            </a:extLst>
          </p:cNvPr>
          <p:cNvSpPr/>
          <p:nvPr/>
        </p:nvSpPr>
        <p:spPr>
          <a:xfrm>
            <a:off x="3008888" y="1284527"/>
            <a:ext cx="930519" cy="7656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16:05-16:30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8DBCDB0-72B5-4D2A-A986-3889C3453F7E}"/>
              </a:ext>
            </a:extLst>
          </p:cNvPr>
          <p:cNvSpPr/>
          <p:nvPr/>
        </p:nvSpPr>
        <p:spPr>
          <a:xfrm>
            <a:off x="5165481" y="1284527"/>
            <a:ext cx="930519" cy="7656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16:30-17:15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A1D7509-A76B-41AC-97B1-351CF84695C5}"/>
              </a:ext>
            </a:extLst>
          </p:cNvPr>
          <p:cNvSpPr/>
          <p:nvPr/>
        </p:nvSpPr>
        <p:spPr>
          <a:xfrm>
            <a:off x="7322074" y="1286678"/>
            <a:ext cx="930519" cy="7656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17:15-17:40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0DCC35B-769C-40D9-A895-9EBB8CD9F57E}"/>
              </a:ext>
            </a:extLst>
          </p:cNvPr>
          <p:cNvSpPr/>
          <p:nvPr/>
        </p:nvSpPr>
        <p:spPr>
          <a:xfrm>
            <a:off x="9430836" y="1269773"/>
            <a:ext cx="930519" cy="7656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17:40-17:45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5FFC667-237B-4395-82B2-85CCE9981C5E}"/>
              </a:ext>
            </a:extLst>
          </p:cNvPr>
          <p:cNvSpPr/>
          <p:nvPr/>
        </p:nvSpPr>
        <p:spPr>
          <a:xfrm>
            <a:off x="2336678" y="2886583"/>
            <a:ext cx="2168648" cy="21236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3FAC967-F819-42DC-8A39-66F90C35288E}"/>
              </a:ext>
            </a:extLst>
          </p:cNvPr>
          <p:cNvSpPr/>
          <p:nvPr/>
        </p:nvSpPr>
        <p:spPr>
          <a:xfrm>
            <a:off x="4580641" y="2886585"/>
            <a:ext cx="2147726" cy="21236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06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C9E2-8883-4735-8F87-0C4828EBA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0C4B3-6DE7-49A2-9597-98A3CF21A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1023755"/>
            <a:ext cx="10753726" cy="5136989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Georgia" panose="02040502050405020303" pitchFamily="18" charset="0"/>
              </a:rPr>
              <a:t>16:05-16:10 </a:t>
            </a: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«Назначение МГТ в России. 3% -много или мало?»</a:t>
            </a:r>
            <a:endParaRPr lang="ru-RU" sz="1800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prstClr val="black"/>
                </a:solidFill>
                <a:latin typeface="Georgia" panose="02040502050405020303" pitchFamily="18" charset="0"/>
              </a:rPr>
              <a:t>Сметник Антонина Александровна, вице-президент Российской ассоциации по менопаузе, эксперт Европейского общества по </a:t>
            </a:r>
            <a:r>
              <a:rPr lang="ru-RU" sz="1800" dirty="0" err="1">
                <a:solidFill>
                  <a:prstClr val="black"/>
                </a:solidFill>
                <a:latin typeface="Georgia" panose="02040502050405020303" pitchFamily="18" charset="0"/>
              </a:rPr>
              <a:t>андро</a:t>
            </a:r>
            <a:r>
              <a:rPr lang="ru-RU" sz="1800" dirty="0">
                <a:solidFill>
                  <a:prstClr val="black"/>
                </a:solidFill>
                <a:latin typeface="Georgia" panose="02040502050405020303" pitchFamily="18" charset="0"/>
              </a:rPr>
              <a:t>- и менопаузе</a:t>
            </a:r>
          </a:p>
          <a:p>
            <a:r>
              <a:rPr lang="ru-RU" sz="1800" b="1" dirty="0">
                <a:solidFill>
                  <a:prstClr val="black"/>
                </a:solidFill>
                <a:latin typeface="Georgia" panose="02040502050405020303" pitchFamily="18" charset="0"/>
              </a:rPr>
              <a:t>16:10-16:15 </a:t>
            </a: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«Менопауза и метаболические нарушения» </a:t>
            </a:r>
            <a:endParaRPr lang="ru-RU" sz="1800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prstClr val="black"/>
                </a:solidFill>
                <a:latin typeface="Georgia" panose="02040502050405020303" pitchFamily="18" charset="0"/>
              </a:rPr>
              <a:t>Иловайская Ирена </a:t>
            </a:r>
            <a:r>
              <a:rPr lang="ru-RU" sz="1800" dirty="0" err="1">
                <a:solidFill>
                  <a:prstClr val="black"/>
                </a:solidFill>
                <a:latin typeface="Georgia" panose="02040502050405020303" pitchFamily="18" charset="0"/>
              </a:rPr>
              <a:t>Адольфовна</a:t>
            </a:r>
            <a:r>
              <a:rPr lang="ru-RU" sz="18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Georgia" panose="02040502050405020303" pitchFamily="18" charset="0"/>
              </a:rPr>
              <a:t>д.м.н</a:t>
            </a:r>
            <a:r>
              <a:rPr lang="ru-RU" sz="1800" dirty="0">
                <a:solidFill>
                  <a:prstClr val="black"/>
                </a:solidFill>
                <a:latin typeface="Georgia" panose="02040502050405020303" pitchFamily="18" charset="0"/>
              </a:rPr>
              <a:t>, член Российской ассоциации по эндокринологии, член Европейской ассоциации по гинекологической эндокринологии</a:t>
            </a:r>
          </a:p>
          <a:p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16:15-16:20 «Менопаузальный остеопороз – социальная проблема» </a:t>
            </a:r>
          </a:p>
          <a:p>
            <a:pPr marL="0" indent="0">
              <a:buNone/>
            </a:pPr>
            <a:r>
              <a:rPr lang="ru-RU" sz="1800" dirty="0">
                <a:solidFill>
                  <a:prstClr val="black"/>
                </a:solidFill>
                <a:latin typeface="Georgia" panose="02040502050405020303" pitchFamily="18" charset="0"/>
              </a:rPr>
              <a:t>Марченкова Лариса Александровна к.м.н., зав. отделом соматической реабилитации, репродуктивного здоровья и активного долголетия, ведущий научный сотрудник ФГБУ "Национальный медицинский исследовательский центр реабилитации и курортологии" Минздрава России  (Москва)</a:t>
            </a:r>
          </a:p>
          <a:p>
            <a:r>
              <a:rPr lang="ru-RU" sz="2000" b="1" dirty="0">
                <a:latin typeface="Georgia" panose="02040502050405020303" pitchFamily="18" charset="0"/>
              </a:rPr>
              <a:t>16:20-16:30 «Психологические аспекты менопаузы» </a:t>
            </a:r>
          </a:p>
          <a:p>
            <a:pPr marL="0" indent="0">
              <a:buNone/>
            </a:pPr>
            <a:r>
              <a:rPr lang="ru-RU" sz="1800" dirty="0" err="1">
                <a:latin typeface="Georgia" panose="02040502050405020303" pitchFamily="18" charset="0"/>
              </a:rPr>
              <a:t>Бурчаков</a:t>
            </a:r>
            <a:r>
              <a:rPr lang="ru-RU" sz="1800" dirty="0">
                <a:latin typeface="Georgia" panose="02040502050405020303" pitchFamily="18" charset="0"/>
              </a:rPr>
              <a:t> Денис </a:t>
            </a:r>
            <a:r>
              <a:rPr lang="ru-RU" sz="1800">
                <a:latin typeface="Georgia" panose="02040502050405020303" pitchFamily="18" charset="0"/>
              </a:rPr>
              <a:t>Игоревич, к</a:t>
            </a:r>
            <a:r>
              <a:rPr lang="ru-RU" sz="1800" dirty="0">
                <a:latin typeface="Georgia" panose="02040502050405020303" pitchFamily="18" charset="0"/>
              </a:rPr>
              <a:t>. м. н., врач-эндокринолог, сомнолог, психотерапевт, доцент кафедры эндокринологии НОЧУ ДПО "ВМШ</a:t>
            </a:r>
          </a:p>
          <a:p>
            <a:pPr marL="0" indent="0">
              <a:buNone/>
            </a:pPr>
            <a:r>
              <a:rPr lang="ru-RU" sz="1800" dirty="0" err="1">
                <a:latin typeface="Georgia" panose="02040502050405020303" pitchFamily="18" charset="0"/>
              </a:rPr>
              <a:t>Бурчакова</a:t>
            </a:r>
            <a:r>
              <a:rPr lang="ru-RU" sz="1800" dirty="0">
                <a:latin typeface="Georgia" panose="02040502050405020303" pitchFamily="18" charset="0"/>
              </a:rPr>
              <a:t> Милана Николаевна, репродуктивный психолог </a:t>
            </a:r>
          </a:p>
          <a:p>
            <a:r>
              <a:rPr lang="ru-RU" sz="1800" b="1" dirty="0">
                <a:latin typeface="Georgia" panose="02040502050405020303" pitchFamily="18" charset="0"/>
              </a:rPr>
              <a:t>16:30-17:15 «Бихевиоризм или наука о поведении и менопауза» </a:t>
            </a:r>
          </a:p>
          <a:p>
            <a:pPr marL="0" indent="0">
              <a:buNone/>
            </a:pPr>
            <a:r>
              <a:rPr lang="ru-RU" sz="1800" dirty="0">
                <a:latin typeface="Georgia" panose="02040502050405020303" pitchFamily="18" charset="0"/>
              </a:rPr>
              <a:t>Проф. Джон </a:t>
            </a:r>
            <a:r>
              <a:rPr lang="ru-RU" sz="1800" dirty="0" err="1">
                <a:latin typeface="Georgia" panose="02040502050405020303" pitchFamily="18" charset="0"/>
              </a:rPr>
              <a:t>Вейнман</a:t>
            </a:r>
            <a:r>
              <a:rPr lang="ru-RU" sz="1800" dirty="0">
                <a:latin typeface="Georgia" panose="02040502050405020303" pitchFamily="18" charset="0"/>
              </a:rPr>
              <a:t>, Королевский колледж Лондона </a:t>
            </a:r>
          </a:p>
          <a:p>
            <a:endParaRPr lang="ru-RU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9526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ATz7Re4P1efJSmfTXcoQ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xS7WK9HngMdcIqrQyf51A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3F2FD1D9E804589E651ED30ED3625" ma:contentTypeVersion="12" ma:contentTypeDescription="Create a new document." ma:contentTypeScope="" ma:versionID="70845525bd16a51579cebcaa18457c6c">
  <xsd:schema xmlns:xsd="http://www.w3.org/2001/XMLSchema" xmlns:xs="http://www.w3.org/2001/XMLSchema" xmlns:p="http://schemas.microsoft.com/office/2006/metadata/properties" xmlns:ns3="8c912d50-8e78-4817-9ae4-be2657ed8535" xmlns:ns4="9065be40-0774-49df-b527-ff6a96c846ef" targetNamespace="http://schemas.microsoft.com/office/2006/metadata/properties" ma:root="true" ma:fieldsID="68464fa3dea309c446bc3bab872c8782" ns3:_="" ns4:_="">
    <xsd:import namespace="8c912d50-8e78-4817-9ae4-be2657ed8535"/>
    <xsd:import namespace="9065be40-0774-49df-b527-ff6a96c846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12d50-8e78-4817-9ae4-be2657ed85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65be40-0774-49df-b527-ff6a96c846e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09D60-A439-4FAC-9598-DD23F79432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FFB76E-1000-4FE7-9836-5E0EC93E80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912d50-8e78-4817-9ae4-be2657ed8535"/>
    <ds:schemaRef ds:uri="9065be40-0774-49df-b527-ff6a96c846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8F059A-333E-481A-8270-161D634E41C0}">
  <ds:schemaRefs>
    <ds:schemaRef ds:uri="http://purl.org/dc/elements/1.1/"/>
    <ds:schemaRef ds:uri="http://schemas.microsoft.com/office/2006/metadata/properties"/>
    <ds:schemaRef ds:uri="9065be40-0774-49df-b527-ff6a96c846e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8c912d50-8e78-4817-9ae4-be2657ed853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247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Custom Design</vt:lpstr>
      <vt:lpstr>think-cell Slide</vt:lpstr>
      <vt:lpstr>Вебинар «Почему важна приверженность терапии в период менопаузы или почему рациональные люди делают иррациональный выбор»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WomenHealth Masterclass Agenda</dc:title>
  <dc:creator>Nikulina, Irina</dc:creator>
  <cp:lastModifiedBy>Onoprienko, Alla</cp:lastModifiedBy>
  <cp:revision>8</cp:revision>
  <dcterms:created xsi:type="dcterms:W3CDTF">2020-10-06T08:18:39Z</dcterms:created>
  <dcterms:modified xsi:type="dcterms:W3CDTF">2020-10-13T08:50:05Z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0x01010021A3F2FD1D9E804589E651ED30ED3625</vt:lpwstr>
  </property>
</Properties>
</file>